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62" r:id="rId2"/>
  </p:sldIdLst>
  <p:sldSz cx="21386800" cy="30279975"/>
  <p:notesSz cx="6858000" cy="9144000"/>
  <p:defaultTextStyle>
    <a:defPPr>
      <a:defRPr lang="en-US"/>
    </a:defPPr>
    <a:lvl1pPr marL="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162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32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485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647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808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97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3131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929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A2AF"/>
    <a:srgbClr val="EA9B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2538" y="-648"/>
      </p:cViewPr>
      <p:guideLst>
        <p:guide orient="horz" pos="9537"/>
        <p:guide pos="67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G_ver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lowchart: Document 16"/>
          <p:cNvSpPr/>
          <p:nvPr userDrawn="1"/>
        </p:nvSpPr>
        <p:spPr>
          <a:xfrm>
            <a:off x="0" y="8675"/>
            <a:ext cx="21397354" cy="6480869"/>
          </a:xfrm>
          <a:prstGeom prst="flowChartDocument">
            <a:avLst/>
          </a:prstGeom>
          <a:gradFill flip="none" rotWithShape="1">
            <a:gsLst>
              <a:gs pos="0">
                <a:schemeClr val="bg2">
                  <a:lumMod val="90000"/>
                </a:schemeClr>
              </a:gs>
              <a:gs pos="50000">
                <a:schemeClr val="bg2"/>
              </a:gs>
              <a:gs pos="100000">
                <a:schemeClr val="bg2">
                  <a:shade val="100000"/>
                  <a:satMod val="11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bg-BG">
              <a:solidFill>
                <a:schemeClr val="dk1"/>
              </a:solidFill>
            </a:endParaRPr>
          </a:p>
        </p:txBody>
      </p:sp>
      <p:sp>
        <p:nvSpPr>
          <p:cNvPr id="18" name="TextBox 17"/>
          <p:cNvSpPr txBox="1"/>
          <p:nvPr userDrawn="1"/>
        </p:nvSpPr>
        <p:spPr>
          <a:xfrm>
            <a:off x="2536338" y="373670"/>
            <a:ext cx="1632467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XII МЕЖДУНАРОДНА НАУЧНА КОНФЕРЕНЦИЯ</a:t>
            </a:r>
          </a:p>
          <a:p>
            <a:pPr algn="ctr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по АРХИТЕКТУРА И СТРОИТЕЛСТВО </a:t>
            </a:r>
          </a:p>
          <a:p>
            <a:pPr algn="ctr"/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ArCivE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2025 </a:t>
            </a:r>
          </a:p>
          <a:p>
            <a:pPr algn="ctr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31 май 2025 г., Варна,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България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image3.jpg"/>
          <p:cNvPicPr/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0232" y="79667"/>
            <a:ext cx="2523283" cy="2856311"/>
          </a:xfrm>
          <a:prstGeom prst="rect">
            <a:avLst/>
          </a:prstGeom>
          <a:ln/>
        </p:spPr>
      </p:pic>
      <p:pic>
        <p:nvPicPr>
          <p:cNvPr id="23" name="Picture 22" descr="Logo_AF_EN_VFU"/>
          <p:cNvPicPr/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0711" y="79667"/>
            <a:ext cx="2327691" cy="287538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4" name="Straight Connector 23"/>
          <p:cNvCxnSpPr/>
          <p:nvPr userDrawn="1"/>
        </p:nvCxnSpPr>
        <p:spPr>
          <a:xfrm>
            <a:off x="10557" y="3114651"/>
            <a:ext cx="21386797" cy="0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Flowchart: Document 24"/>
          <p:cNvSpPr/>
          <p:nvPr userDrawn="1"/>
        </p:nvSpPr>
        <p:spPr>
          <a:xfrm rot="10800000">
            <a:off x="10554" y="28437945"/>
            <a:ext cx="21376245" cy="1842028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0782"/>
              <a:gd name="connsiteX1" fmla="*/ 21600 w 21600"/>
              <a:gd name="connsiteY1" fmla="*/ 0 h 20782"/>
              <a:gd name="connsiteX2" fmla="*/ 21600 w 21600"/>
              <a:gd name="connsiteY2" fmla="*/ 9177 h 20782"/>
              <a:gd name="connsiteX3" fmla="*/ 0 w 21600"/>
              <a:gd name="connsiteY3" fmla="*/ 20172 h 20782"/>
              <a:gd name="connsiteX4" fmla="*/ 0 w 21600"/>
              <a:gd name="connsiteY4" fmla="*/ 0 h 20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782">
                <a:moveTo>
                  <a:pt x="0" y="0"/>
                </a:moveTo>
                <a:lnTo>
                  <a:pt x="21600" y="0"/>
                </a:lnTo>
                <a:lnTo>
                  <a:pt x="21600" y="9177"/>
                </a:lnTo>
                <a:cubicBezTo>
                  <a:pt x="10800" y="9177"/>
                  <a:pt x="10800" y="23922"/>
                  <a:pt x="0" y="20172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2">
                  <a:lumMod val="90000"/>
                </a:schemeClr>
              </a:gs>
              <a:gs pos="50000">
                <a:schemeClr val="bg2"/>
              </a:gs>
              <a:gs pos="100000">
                <a:schemeClr val="bg2">
                  <a:shade val="100000"/>
                  <a:satMod val="11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bg-BG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3730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340" y="1212603"/>
            <a:ext cx="19248120" cy="5046663"/>
          </a:xfrm>
          <a:prstGeom prst="rect">
            <a:avLst/>
          </a:prstGeom>
        </p:spPr>
        <p:txBody>
          <a:bodyPr vert="horz" lIns="295232" tIns="147616" rIns="295232" bIns="147616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0" y="7065330"/>
            <a:ext cx="19248120" cy="19983384"/>
          </a:xfrm>
          <a:prstGeom prst="rect">
            <a:avLst/>
          </a:prstGeom>
        </p:spPr>
        <p:txBody>
          <a:bodyPr vert="horz" lIns="295232" tIns="147616" rIns="295232" bIns="14761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9340" y="28065053"/>
            <a:ext cx="4990253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7BB4B-DC16-492D-B054-7CB5937D8BE8}" type="datetimeFigureOut">
              <a:rPr lang="en-IE" smtClean="0"/>
              <a:pPr/>
              <a:t>20/05/2025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07157" y="28065053"/>
            <a:ext cx="6772487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327207" y="28065053"/>
            <a:ext cx="4990253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A16D9-44BB-4D6D-8CAC-A97271628C64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61082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2952323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121" indent="-1107121" algn="l" defTabSz="2952323" rtl="0" eaLnBrk="1" latinLnBrk="0" hangingPunct="1">
        <a:spcBef>
          <a:spcPct val="20000"/>
        </a:spcBef>
        <a:buFont typeface="Arial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763" indent="-922601" algn="l" defTabSz="2952323" rtl="0" eaLnBrk="1" latinLnBrk="0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9040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6566" indent="-738081" algn="l" defTabSz="2952323" rtl="0" eaLnBrk="1" latinLnBrk="0" hangingPunct="1">
        <a:spcBef>
          <a:spcPct val="20000"/>
        </a:spcBef>
        <a:buFont typeface="Arial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727" indent="-738081" algn="l" defTabSz="2952323" rtl="0" eaLnBrk="1" latinLnBrk="0" hangingPunct="1">
        <a:spcBef>
          <a:spcPct val="20000"/>
        </a:spcBef>
        <a:buFont typeface="Arial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889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5051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1212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737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62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32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485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647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808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97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3131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929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tmp"/><Relationship Id="rId3" Type="http://schemas.openxmlformats.org/officeDocument/2006/relationships/image" Target="../media/image3.png"/><Relationship Id="rId7" Type="http://schemas.openxmlformats.org/officeDocument/2006/relationships/image" Target="../media/image6.tmp"/><Relationship Id="rId2" Type="http://schemas.openxmlformats.org/officeDocument/2006/relationships/hyperlink" Target="mailto:metodiy@abv.bg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tmp"/><Relationship Id="rId5" Type="http://schemas.openxmlformats.org/officeDocument/2006/relationships/image" Target="../media/image4.tmp"/><Relationship Id="rId4" Type="http://schemas.microsoft.com/office/2007/relationships/hdphoto" Target="../media/hdphoto1.wdp"/><Relationship Id="rId9" Type="http://schemas.openxmlformats.org/officeDocument/2006/relationships/hyperlink" Target="mailto:yuliyanova.georgieva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68264" y="6644920"/>
            <a:ext cx="101531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noProof="0" dirty="0">
                <a:latin typeface="Arial" pitchFamily="34" charset="0"/>
                <a:cs typeface="Arial" pitchFamily="34" charset="0"/>
              </a:rPr>
              <a:t>THE PARADICM CLASH</a:t>
            </a:r>
            <a:endParaRPr lang="bg-BG" sz="3200" b="1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0272" y="3524332"/>
            <a:ext cx="2043210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noProof="0" dirty="0">
                <a:latin typeface="Arial" panose="020B0604020202020204" pitchFamily="34" charset="0"/>
                <a:cs typeface="Arial" panose="020B0604020202020204" pitchFamily="34" charset="0"/>
              </a:rPr>
              <a:t>TAXATION BY CITATION, ONE OPTION TO ABUSE THE ROAD SAFETY IN BULGARIA</a:t>
            </a:r>
            <a:endParaRPr lang="bg-BG" sz="36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noProof="0" dirty="0" err="1">
                <a:latin typeface="Arial" panose="020B0604020202020204" pitchFamily="34" charset="0"/>
                <a:cs typeface="Arial" panose="020B0604020202020204" pitchFamily="34" charset="0"/>
              </a:rPr>
              <a:t>Metodiy</a:t>
            </a:r>
            <a:r>
              <a:rPr lang="en-US" sz="3200" b="1" noProof="0" dirty="0">
                <a:latin typeface="Arial" panose="020B0604020202020204" pitchFamily="34" charset="0"/>
                <a:cs typeface="Arial" panose="020B0604020202020204" pitchFamily="34" charset="0"/>
              </a:rPr>
              <a:t> Steliyanov</a:t>
            </a:r>
            <a:endParaRPr lang="bg-BG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0" i="1" noProof="0" dirty="0">
                <a:latin typeface="Arial" panose="020B0604020202020204" pitchFamily="34" charset="0"/>
                <a:cs typeface="Arial" panose="020B0604020202020204" pitchFamily="34" charset="0"/>
              </a:rPr>
              <a:t>Varna Free University      &amp;</a:t>
            </a:r>
            <a:endParaRPr lang="bg-BG" sz="3200" b="0" i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g-BG" sz="3200" b="1" i="1" noProof="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metodiy@abv.bg</a:t>
            </a:r>
            <a:endParaRPr lang="bg-BG" sz="3200" b="1" i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A27657F-81E3-4DA0-240B-49A87FA3BA42}"/>
              </a:ext>
            </a:extLst>
          </p:cNvPr>
          <p:cNvSpPr txBox="1"/>
          <p:nvPr/>
        </p:nvSpPr>
        <p:spPr>
          <a:xfrm>
            <a:off x="426773" y="11326305"/>
            <a:ext cx="6863587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noProof="0" dirty="0">
                <a:latin typeface="Arial" pitchFamily="34" charset="0"/>
                <a:cs typeface="Arial" pitchFamily="34" charset="0"/>
              </a:rPr>
              <a:t>Since the 1970s in Bulgaria there is a strong statement continuously supported by the governmental authorities that most of the traffic accidents occur due to the poor discipline of the driver.</a:t>
            </a:r>
            <a:endParaRPr lang="bg-BG" sz="2800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2CE071B-8DAE-C766-22DB-7A8CE1065703}"/>
              </a:ext>
            </a:extLst>
          </p:cNvPr>
          <p:cNvSpPr/>
          <p:nvPr/>
        </p:nvSpPr>
        <p:spPr>
          <a:xfrm>
            <a:off x="11934043" y="6617011"/>
            <a:ext cx="653622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noProof="0" dirty="0">
                <a:latin typeface="Arial" pitchFamily="34" charset="0"/>
                <a:cs typeface="Arial" pitchFamily="34" charset="0"/>
              </a:rPr>
              <a:t>VISION ZERO,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NOT CITATIONS</a:t>
            </a:r>
            <a:endParaRPr lang="bg-BG" sz="3200" b="1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D5105AB-049E-F7DB-3278-45EBC71CB8E8}"/>
              </a:ext>
            </a:extLst>
          </p:cNvPr>
          <p:cNvSpPr/>
          <p:nvPr/>
        </p:nvSpPr>
        <p:spPr>
          <a:xfrm>
            <a:off x="540272" y="14016007"/>
            <a:ext cx="200182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noProof="0" dirty="0">
                <a:latin typeface="Arial" pitchFamily="34" charset="0"/>
                <a:cs typeface="Arial" pitchFamily="34" charset="0"/>
              </a:rPr>
              <a:t>VISION ZERO METHOD PRIORITIZES ROAD DESIGN AND INFRASTRUCTURE ENHANCEMENTS</a:t>
            </a:r>
            <a:endParaRPr lang="bg-BG" sz="3200" b="1" noProof="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6" name="Picture 25" descr="A blue and red scale&#10;&#10;AI-generated content may be incorrect.">
            <a:extLst>
              <a:ext uri="{FF2B5EF4-FFF2-40B4-BE49-F238E27FC236}">
                <a16:creationId xmlns:a16="http://schemas.microsoft.com/office/drawing/2014/main" id="{5681C984-75B4-2BD3-4949-87325716A3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184" r="7478" b="7844"/>
          <a:stretch/>
        </p:blipFill>
        <p:spPr>
          <a:xfrm>
            <a:off x="18237624" y="21245328"/>
            <a:ext cx="2066583" cy="1866495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2E00D42F-A774-0B7D-D0AA-235A97B6BC32}"/>
              </a:ext>
            </a:extLst>
          </p:cNvPr>
          <p:cNvSpPr/>
          <p:nvPr/>
        </p:nvSpPr>
        <p:spPr>
          <a:xfrm>
            <a:off x="481172" y="21244911"/>
            <a:ext cx="192132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noProof="0" dirty="0">
                <a:latin typeface="Arial" pitchFamily="34" charset="0"/>
                <a:cs typeface="Arial" pitchFamily="34" charset="0"/>
              </a:rPr>
              <a:t>FRICTION BETWEEN SAFETY AND REVENUE THREATENS EQUALITY BEFORE THE LAW</a:t>
            </a:r>
            <a:endParaRPr lang="bg-BG" sz="3200" b="1" noProof="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3" name="Picture 42" descr="A person holding an object&#10;&#10;AI-generated content may be incorrect.">
            <a:extLst>
              <a:ext uri="{FF2B5EF4-FFF2-40B4-BE49-F238E27FC236}">
                <a16:creationId xmlns:a16="http://schemas.microsoft.com/office/drawing/2014/main" id="{85EA090E-3DDE-9252-957A-6A8BFE7E369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721" y="7201786"/>
            <a:ext cx="6863587" cy="3977761"/>
          </a:xfrm>
          <a:prstGeom prst="rect">
            <a:avLst/>
          </a:prstGeom>
        </p:spPr>
      </p:pic>
      <p:pic>
        <p:nvPicPr>
          <p:cNvPr id="46" name="Picture 45" descr="A person and person standing next to a person holding a paper&#10;&#10;AI-generated content may be incorrect.">
            <a:extLst>
              <a:ext uri="{FF2B5EF4-FFF2-40B4-BE49-F238E27FC236}">
                <a16:creationId xmlns:a16="http://schemas.microsoft.com/office/drawing/2014/main" id="{81014103-338E-594D-4E20-5DE90D2D77F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604" y="7201786"/>
            <a:ext cx="7854316" cy="5911190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E839EC1E-F627-CDC6-7304-818410F040D6}"/>
              </a:ext>
            </a:extLst>
          </p:cNvPr>
          <p:cNvSpPr txBox="1"/>
          <p:nvPr/>
        </p:nvSpPr>
        <p:spPr>
          <a:xfrm>
            <a:off x="15603164" y="7363123"/>
            <a:ext cx="5224817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noProof="0" dirty="0">
                <a:latin typeface="Arial" pitchFamily="34" charset="0"/>
                <a:cs typeface="Arial" pitchFamily="34" charset="0"/>
              </a:rPr>
              <a:t>‘Revenue-motivated policing’ and ‘taxation via citations’, Both of those practices are driven by the goal of generating revenue </a:t>
            </a:r>
          </a:p>
          <a:p>
            <a:pPr algn="just"/>
            <a:r>
              <a:rPr lang="en-US" sz="2800" noProof="0" dirty="0">
                <a:latin typeface="Arial" pitchFamily="34" charset="0"/>
                <a:cs typeface="Arial" pitchFamily="34" charset="0"/>
              </a:rPr>
              <a:t>rather than enforcing laws impartially and ensuring public safety. </a:t>
            </a:r>
            <a:endParaRPr lang="bg-BG" sz="2800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828D52A-0763-88FE-8929-644F594CB063}"/>
              </a:ext>
            </a:extLst>
          </p:cNvPr>
          <p:cNvSpPr txBox="1"/>
          <p:nvPr/>
        </p:nvSpPr>
        <p:spPr>
          <a:xfrm>
            <a:off x="15625216" y="10963523"/>
            <a:ext cx="5224817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just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One of the easiest ways for implementation is the use of mobile hidden cameras for speed control.</a:t>
            </a:r>
            <a:endParaRPr lang="bg-BG" dirty="0"/>
          </a:p>
        </p:txBody>
      </p:sp>
      <p:pic>
        <p:nvPicPr>
          <p:cNvPr id="51" name="Picture 50" descr="A graph with numbers and a line&#10;&#10;AI-generated content may be incorrect.">
            <a:extLst>
              <a:ext uri="{FF2B5EF4-FFF2-40B4-BE49-F238E27FC236}">
                <a16:creationId xmlns:a16="http://schemas.microsoft.com/office/drawing/2014/main" id="{2E52F6B0-774F-61CD-04A1-F5BF6588127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65" y="14627878"/>
            <a:ext cx="20498844" cy="4472475"/>
          </a:xfrm>
          <a:prstGeom prst="rect">
            <a:avLst/>
          </a:prstGeom>
        </p:spPr>
      </p:pic>
      <p:sp>
        <p:nvSpPr>
          <p:cNvPr id="53" name="TextBox 52">
            <a:extLst>
              <a:ext uri="{FF2B5EF4-FFF2-40B4-BE49-F238E27FC236}">
                <a16:creationId xmlns:a16="http://schemas.microsoft.com/office/drawing/2014/main" id="{A34E1907-F700-AF36-F576-CF76704060D3}"/>
              </a:ext>
            </a:extLst>
          </p:cNvPr>
          <p:cNvSpPr txBox="1"/>
          <p:nvPr/>
        </p:nvSpPr>
        <p:spPr>
          <a:xfrm>
            <a:off x="368729" y="19143772"/>
            <a:ext cx="107823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latin typeface="Arial" pitchFamily="34" charset="0"/>
                <a:cs typeface="Arial" pitchFamily="34" charset="0"/>
              </a:rPr>
              <a:t>Fig. 1. Construction rate of new national roads in Bulgaria.</a:t>
            </a:r>
            <a:endParaRPr lang="bg-BG" sz="24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68B980A-9DD3-2C2F-2804-7B2026C1179F}"/>
              </a:ext>
            </a:extLst>
          </p:cNvPr>
          <p:cNvSpPr txBox="1"/>
          <p:nvPr/>
        </p:nvSpPr>
        <p:spPr>
          <a:xfrm>
            <a:off x="468265" y="19919563"/>
            <a:ext cx="2035971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just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Vision Zero method prioritizes road design and infrastructure enhancements, which are underutilized in the Bulgarian context – where for the last sixteen years the country has been constructing 36.2 km, on average of new national roads. </a:t>
            </a:r>
            <a:endParaRPr lang="bg-BG" dirty="0"/>
          </a:p>
        </p:txBody>
      </p:sp>
      <p:pic>
        <p:nvPicPr>
          <p:cNvPr id="57" name="Picture 56" descr="A screenshot of a computer screen&#10;&#10;AI-generated content may be incorrect.">
            <a:extLst>
              <a:ext uri="{FF2B5EF4-FFF2-40B4-BE49-F238E27FC236}">
                <a16:creationId xmlns:a16="http://schemas.microsoft.com/office/drawing/2014/main" id="{4D2549A5-BEB9-368B-49D6-0FBFF6FEC56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729" y="22140111"/>
            <a:ext cx="13370900" cy="4809188"/>
          </a:xfrm>
          <a:prstGeom prst="rect">
            <a:avLst/>
          </a:prstGeom>
        </p:spPr>
      </p:pic>
      <p:sp>
        <p:nvSpPr>
          <p:cNvPr id="60" name="TextBox 59">
            <a:extLst>
              <a:ext uri="{FF2B5EF4-FFF2-40B4-BE49-F238E27FC236}">
                <a16:creationId xmlns:a16="http://schemas.microsoft.com/office/drawing/2014/main" id="{5FC7B707-B08F-5D01-AAC6-E5297586E7AF}"/>
              </a:ext>
            </a:extLst>
          </p:cNvPr>
          <p:cNvSpPr txBox="1"/>
          <p:nvPr/>
        </p:nvSpPr>
        <p:spPr>
          <a:xfrm>
            <a:off x="368728" y="27107997"/>
            <a:ext cx="1337089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latin typeface="Arial" pitchFamily="34" charset="0"/>
                <a:cs typeface="Arial" pitchFamily="34" charset="0"/>
              </a:rPr>
              <a:t>Fig. 2. Volumetric representation of participants' network performance experiences.</a:t>
            </a:r>
            <a:endParaRPr lang="bg-BG" sz="24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0166394-3069-E1DF-CA10-A0CAED8E80F5}"/>
              </a:ext>
            </a:extLst>
          </p:cNvPr>
          <p:cNvSpPr txBox="1"/>
          <p:nvPr/>
        </p:nvSpPr>
        <p:spPr>
          <a:xfrm>
            <a:off x="13739627" y="22414801"/>
            <a:ext cx="7088354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just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The poll shows that:</a:t>
            </a:r>
          </a:p>
          <a:p>
            <a:pPr marL="457200" indent="-457200">
              <a:buFontTx/>
              <a:buChar char="-"/>
            </a:pPr>
            <a:endParaRPr lang="en-US" dirty="0"/>
          </a:p>
          <a:p>
            <a:pPr marL="457200" indent="-457200">
              <a:buFontTx/>
              <a:buChar char="-"/>
            </a:pPr>
            <a:r>
              <a:rPr lang="en-US" dirty="0"/>
              <a:t>49% of participants rate the management of the road network as “Poor”.</a:t>
            </a:r>
          </a:p>
          <a:p>
            <a:pPr marL="457200" indent="-457200">
              <a:buFontTx/>
              <a:buChar char="-"/>
            </a:pPr>
            <a:endParaRPr lang="en-US" dirty="0"/>
          </a:p>
          <a:p>
            <a:pPr marL="457200" indent="-457200">
              <a:buFontTx/>
              <a:buChar char="-"/>
            </a:pPr>
            <a:r>
              <a:rPr lang="en-US" dirty="0"/>
              <a:t>62% of the accident-prone areas are not rectified by the road;</a:t>
            </a:r>
          </a:p>
          <a:p>
            <a:pPr marL="457200" indent="-457200">
              <a:buFontTx/>
              <a:buChar char="-"/>
            </a:pPr>
            <a:endParaRPr lang="en-US" dirty="0"/>
          </a:p>
          <a:p>
            <a:pPr marL="457200" indent="-457200" algn="l">
              <a:buFontTx/>
              <a:buChar char="-"/>
            </a:pPr>
            <a:r>
              <a:rPr lang="en-US" dirty="0"/>
              <a:t>51% rated the efficiency of the network as overwhelmingly as poor.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BEF48BE3-78FB-C518-DB34-6E96A8ED036A}"/>
              </a:ext>
            </a:extLst>
          </p:cNvPr>
          <p:cNvCxnSpPr/>
          <p:nvPr/>
        </p:nvCxnSpPr>
        <p:spPr>
          <a:xfrm>
            <a:off x="540272" y="13771835"/>
            <a:ext cx="20018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65433131-F68B-6D16-126F-64BF8330BBB0}"/>
              </a:ext>
            </a:extLst>
          </p:cNvPr>
          <p:cNvCxnSpPr/>
          <p:nvPr/>
        </p:nvCxnSpPr>
        <p:spPr>
          <a:xfrm>
            <a:off x="7381032" y="6815772"/>
            <a:ext cx="0" cy="69560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EFB0A4DC-981D-CAAA-6352-516F59CAA756}"/>
              </a:ext>
            </a:extLst>
          </p:cNvPr>
          <p:cNvCxnSpPr/>
          <p:nvPr/>
        </p:nvCxnSpPr>
        <p:spPr>
          <a:xfrm>
            <a:off x="540272" y="21044643"/>
            <a:ext cx="20018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6CDAE8A7-648C-2E56-4804-4218604EBF52}"/>
              </a:ext>
            </a:extLst>
          </p:cNvPr>
          <p:cNvSpPr txBox="1"/>
          <p:nvPr/>
        </p:nvSpPr>
        <p:spPr>
          <a:xfrm>
            <a:off x="6107190" y="4079900"/>
            <a:ext cx="68904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noProof="0" dirty="0">
                <a:latin typeface="Arial" panose="020B0604020202020204" pitchFamily="34" charset="0"/>
                <a:cs typeface="Arial" panose="020B0604020202020204" pitchFamily="34" charset="0"/>
              </a:rPr>
              <a:t>Martina Georgieva</a:t>
            </a:r>
            <a:endParaRPr lang="bg-BG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0" i="1" noProof="0" dirty="0">
                <a:latin typeface="Arial" panose="020B0604020202020204" pitchFamily="34" charset="0"/>
                <a:cs typeface="Arial" panose="020B0604020202020204" pitchFamily="34" charset="0"/>
              </a:rPr>
              <a:t>University of </a:t>
            </a:r>
            <a:r>
              <a:rPr lang="en-US" sz="3200" b="0" i="1" noProof="0" dirty="0" err="1">
                <a:latin typeface="Arial" panose="020B0604020202020204" pitchFamily="34" charset="0"/>
                <a:cs typeface="Arial" panose="020B0604020202020204" pitchFamily="34" charset="0"/>
              </a:rPr>
              <a:t>V.Tarnovo</a:t>
            </a:r>
            <a:endParaRPr lang="en-US" sz="3200" b="0" i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i="1" noProof="0" dirty="0"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yuliyanova.georgieva@gmail.com</a:t>
            </a:r>
            <a:r>
              <a:rPr lang="en-US" sz="3200" b="1" i="1" noProof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bg-BG" sz="3200" b="1" i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600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258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University College Dublin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Harutyun Shahumyan</dc:creator>
  <cp:lastModifiedBy>mto st</cp:lastModifiedBy>
  <cp:revision>71</cp:revision>
  <cp:lastPrinted>2025-04-18T06:16:35Z</cp:lastPrinted>
  <dcterms:created xsi:type="dcterms:W3CDTF">2013-03-04T11:46:26Z</dcterms:created>
  <dcterms:modified xsi:type="dcterms:W3CDTF">2025-05-20T11:42:33Z</dcterms:modified>
</cp:coreProperties>
</file>